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1" r:id="rId6"/>
    <p:sldId id="257" r:id="rId7"/>
    <p:sldId id="284" r:id="rId8"/>
    <p:sldId id="275" r:id="rId9"/>
    <p:sldId id="276" r:id="rId10"/>
    <p:sldId id="262" r:id="rId11"/>
    <p:sldId id="269" r:id="rId12"/>
    <p:sldId id="277" r:id="rId13"/>
    <p:sldId id="285" r:id="rId14"/>
    <p:sldId id="263" r:id="rId15"/>
    <p:sldId id="268" r:id="rId16"/>
    <p:sldId id="267" r:id="rId17"/>
    <p:sldId id="286" r:id="rId18"/>
    <p:sldId id="264" r:id="rId19"/>
    <p:sldId id="287" r:id="rId20"/>
    <p:sldId id="266" r:id="rId21"/>
    <p:sldId id="288" r:id="rId22"/>
    <p:sldId id="273" r:id="rId23"/>
    <p:sldId id="265" r:id="rId24"/>
    <p:sldId id="274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EA0BC0-078A-D3DE-A193-36E2E742481A}" v="26" dt="2025-10-30T01:30:58.117"/>
    <p1510:client id="{886F1ED3-AEEC-9A0A-F403-221F2C209378}" v="44" dt="2025-10-28T20:59:20.660"/>
    <p1510:client id="{F3DC7075-D161-DBD8-BDFB-76DE42C8E731}" v="2" dt="2025-10-30T11:44:16.163"/>
    <p1510:client id="{F5CEC32D-4B83-B9C3-8594-8E437C7AB5DB}" v="6" dt="2025-10-29T15:44:27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ey Codina" userId="S::ccodina@students.kennesaw.edu::b0d3072d-0cc7-46c1-a674-bdd1062f0c4d" providerId="AD" clId="Web-{60EA0BC0-078A-D3DE-A193-36E2E742481A}"/>
    <pc:docChg chg="modSld">
      <pc:chgData name="Corey Codina" userId="S::ccodina@students.kennesaw.edu::b0d3072d-0cc7-46c1-a674-bdd1062f0c4d" providerId="AD" clId="Web-{60EA0BC0-078A-D3DE-A193-36E2E742481A}" dt="2025-10-30T01:30:58.117" v="25" actId="1076"/>
      <pc:docMkLst>
        <pc:docMk/>
      </pc:docMkLst>
      <pc:sldChg chg="modSp">
        <pc:chgData name="Corey Codina" userId="S::ccodina@students.kennesaw.edu::b0d3072d-0cc7-46c1-a674-bdd1062f0c4d" providerId="AD" clId="Web-{60EA0BC0-078A-D3DE-A193-36E2E742481A}" dt="2025-10-29T22:33:25.157" v="20" actId="1076"/>
        <pc:sldMkLst>
          <pc:docMk/>
          <pc:sldMk cId="4131833887" sldId="268"/>
        </pc:sldMkLst>
        <pc:picChg chg="mod">
          <ac:chgData name="Corey Codina" userId="S::ccodina@students.kennesaw.edu::b0d3072d-0cc7-46c1-a674-bdd1062f0c4d" providerId="AD" clId="Web-{60EA0BC0-078A-D3DE-A193-36E2E742481A}" dt="2025-10-29T22:33:25.157" v="20" actId="1076"/>
          <ac:picMkLst>
            <pc:docMk/>
            <pc:sldMk cId="4131833887" sldId="268"/>
            <ac:picMk id="5" creationId="{023D52C8-D230-DE49-B4E4-71AF0947346C}"/>
          </ac:picMkLst>
        </pc:picChg>
      </pc:sldChg>
      <pc:sldChg chg="modSp">
        <pc:chgData name="Corey Codina" userId="S::ccodina@students.kennesaw.edu::b0d3072d-0cc7-46c1-a674-bdd1062f0c4d" providerId="AD" clId="Web-{60EA0BC0-078A-D3DE-A193-36E2E742481A}" dt="2025-10-30T01:30:58.117" v="25" actId="1076"/>
        <pc:sldMkLst>
          <pc:docMk/>
          <pc:sldMk cId="120797386" sldId="269"/>
        </pc:sldMkLst>
        <pc:picChg chg="mod">
          <ac:chgData name="Corey Codina" userId="S::ccodina@students.kennesaw.edu::b0d3072d-0cc7-46c1-a674-bdd1062f0c4d" providerId="AD" clId="Web-{60EA0BC0-078A-D3DE-A193-36E2E742481A}" dt="2025-10-29T22:18:00.549" v="9" actId="1076"/>
          <ac:picMkLst>
            <pc:docMk/>
            <pc:sldMk cId="120797386" sldId="269"/>
            <ac:picMk id="5" creationId="{ABA4A403-F006-ED43-8219-02FE8886BCB0}"/>
          </ac:picMkLst>
        </pc:picChg>
        <pc:picChg chg="mod">
          <ac:chgData name="Corey Codina" userId="S::ccodina@students.kennesaw.edu::b0d3072d-0cc7-46c1-a674-bdd1062f0c4d" providerId="AD" clId="Web-{60EA0BC0-078A-D3DE-A193-36E2E742481A}" dt="2025-10-30T01:30:58.117" v="25" actId="1076"/>
          <ac:picMkLst>
            <pc:docMk/>
            <pc:sldMk cId="120797386" sldId="269"/>
            <ac:picMk id="7" creationId="{7BF50A7B-1758-594F-A81A-20FDD39E032B}"/>
          </ac:picMkLst>
        </pc:picChg>
        <pc:picChg chg="mod">
          <ac:chgData name="Corey Codina" userId="S::ccodina@students.kennesaw.edu::b0d3072d-0cc7-46c1-a674-bdd1062f0c4d" providerId="AD" clId="Web-{60EA0BC0-078A-D3DE-A193-36E2E742481A}" dt="2025-10-29T22:18:01.643" v="10" actId="1076"/>
          <ac:picMkLst>
            <pc:docMk/>
            <pc:sldMk cId="120797386" sldId="269"/>
            <ac:picMk id="11" creationId="{E8350731-92A9-004F-90B1-BC3DDAC84292}"/>
          </ac:picMkLst>
        </pc:picChg>
      </pc:sldChg>
      <pc:sldChg chg="modSp">
        <pc:chgData name="Corey Codina" userId="S::ccodina@students.kennesaw.edu::b0d3072d-0cc7-46c1-a674-bdd1062f0c4d" providerId="AD" clId="Web-{60EA0BC0-078A-D3DE-A193-36E2E742481A}" dt="2025-10-29T22:30:17.747" v="15" actId="14100"/>
        <pc:sldMkLst>
          <pc:docMk/>
          <pc:sldMk cId="2131383795" sldId="285"/>
        </pc:sldMkLst>
        <pc:picChg chg="mod">
          <ac:chgData name="Corey Codina" userId="S::ccodina@students.kennesaw.edu::b0d3072d-0cc7-46c1-a674-bdd1062f0c4d" providerId="AD" clId="Web-{60EA0BC0-078A-D3DE-A193-36E2E742481A}" dt="2025-10-29T22:30:17.747" v="15" actId="14100"/>
          <ac:picMkLst>
            <pc:docMk/>
            <pc:sldMk cId="2131383795" sldId="285"/>
            <ac:picMk id="9" creationId="{0E6D4C78-6BEB-5F4F-B120-CCF178BBCAB9}"/>
          </ac:picMkLst>
        </pc:picChg>
      </pc:sldChg>
      <pc:sldChg chg="modSp">
        <pc:chgData name="Corey Codina" userId="S::ccodina@students.kennesaw.edu::b0d3072d-0cc7-46c1-a674-bdd1062f0c4d" providerId="AD" clId="Web-{60EA0BC0-078A-D3DE-A193-36E2E742481A}" dt="2025-10-29T23:02:57.815" v="23" actId="1076"/>
        <pc:sldMkLst>
          <pc:docMk/>
          <pc:sldMk cId="1982796732" sldId="288"/>
        </pc:sldMkLst>
        <pc:picChg chg="mod">
          <ac:chgData name="Corey Codina" userId="S::ccodina@students.kennesaw.edu::b0d3072d-0cc7-46c1-a674-bdd1062f0c4d" providerId="AD" clId="Web-{60EA0BC0-078A-D3DE-A193-36E2E742481A}" dt="2025-10-29T23:02:57.815" v="23" actId="1076"/>
          <ac:picMkLst>
            <pc:docMk/>
            <pc:sldMk cId="1982796732" sldId="288"/>
            <ac:picMk id="4" creationId="{49246411-90FD-C0D8-3265-49FE6DFE8BB9}"/>
          </ac:picMkLst>
        </pc:picChg>
      </pc:sldChg>
    </pc:docChg>
  </pc:docChgLst>
  <pc:docChgLst>
    <pc:chgData name="Shray Bhatnagar" userId="S::sbhatna2@students.kennesaw.edu::da03e3da-44d9-4ed4-b693-c773e25cf311" providerId="AD" clId="Web-{F3DC7075-D161-DBD8-BDFB-76DE42C8E731}"/>
    <pc:docChg chg="modSld">
      <pc:chgData name="Shray Bhatnagar" userId="S::sbhatna2@students.kennesaw.edu::da03e3da-44d9-4ed4-b693-c773e25cf311" providerId="AD" clId="Web-{F3DC7075-D161-DBD8-BDFB-76DE42C8E731}" dt="2025-10-30T11:44:16.163" v="1" actId="1076"/>
      <pc:docMkLst>
        <pc:docMk/>
      </pc:docMkLst>
      <pc:sldChg chg="modSp">
        <pc:chgData name="Shray Bhatnagar" userId="S::sbhatna2@students.kennesaw.edu::da03e3da-44d9-4ed4-b693-c773e25cf311" providerId="AD" clId="Web-{F3DC7075-D161-DBD8-BDFB-76DE42C8E731}" dt="2025-10-30T11:44:16.163" v="1" actId="1076"/>
        <pc:sldMkLst>
          <pc:docMk/>
          <pc:sldMk cId="4026898717" sldId="263"/>
        </pc:sldMkLst>
        <pc:spChg chg="mod">
          <ac:chgData name="Shray Bhatnagar" userId="S::sbhatna2@students.kennesaw.edu::da03e3da-44d9-4ed4-b693-c773e25cf311" providerId="AD" clId="Web-{F3DC7075-D161-DBD8-BDFB-76DE42C8E731}" dt="2025-10-30T11:44:16.163" v="1" actId="1076"/>
          <ac:spMkLst>
            <pc:docMk/>
            <pc:sldMk cId="4026898717" sldId="263"/>
            <ac:spMk id="3" creationId="{A6D92EDE-90D8-8A46-BE70-9AB37E2AB8F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987E-216A-FE4B-99BE-1BE43F85B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9EB6B-7CB3-374D-B265-E0D67DD08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5F48C-F5A8-E640-9065-8B11A298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ADD9F-D001-674F-A1BA-AD27FAB0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A7668-AB69-2D41-BBF3-CC0EDCA0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9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6B71-1481-444A-B020-EE87E5BF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19363-D558-FA48-96E9-F2FDED24B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3A38E-CA80-5A47-A92B-C2E8D3E2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684CB-0B75-A742-998B-95AF0DD5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35B63-57FD-0946-AAD5-4945C06A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5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03F028-CCB5-BC4C-B119-DD30D71F7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0D88E-0741-3145-8B8E-7C27EBA6C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5A1F8-DFEB-454D-97D5-CD85D45A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48DF4-225A-0742-897F-4FD8D1F5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26A8-9538-3A4B-A02E-15484333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2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F361-A581-054D-8821-61384DFD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B4626-2110-7749-81AB-3005941DF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3C77D-3B1A-9948-927E-7D54F2C3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86B7F-E551-FB4A-B41B-E67C9F25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E1221-92AF-874E-9683-4DBF196F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13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80D3-31DF-9647-9851-9C72A1AB2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50E31-0A81-7743-BF07-D36843363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C919E-59F0-5D49-8C11-204DE0A5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8197C-E72C-BF4E-88FF-903801B3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B1F1D-1797-314F-B999-994A87B1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08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D1CD-1033-2542-8E88-AF24DE5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0BE2-53F9-0149-87BD-30137E3E4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B1B79-9F7D-2B4B-B9C3-AB3CA698B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A3F04-D605-7C4C-83DA-5FE2491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65C1B-6830-734F-BC32-B256F949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02B01-24E4-B943-8131-E5DF2089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3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C562-473A-F541-813B-BAEC428CE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44F8A-4663-B84D-9A3C-93CC3CC22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8E4E3-41C6-4549-92CC-0D744D791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DCF20-24C8-4F4D-A18B-3690EC392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46C3A3-26DE-4442-8206-B719A49C6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D3BD35-C62A-424B-9721-F1FCC4CAF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1C463C-905C-9146-BFA1-398DB56B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FF20D-67C2-E446-BF13-CCF62BF7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2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ADD1-914A-F849-86A6-B267A084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50B81-9797-0941-A75C-BDE44183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CC9F3-9476-7C48-92E1-D01D5A38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4ED86-C05F-BC46-A5F7-B77822B1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9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B7CBB4-A063-E949-BF71-9B36BE1DB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6582A-4D29-EA4B-A9B4-E921ACFF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319A7-6F5F-4540-9765-4EF85CAF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3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840D-35DF-AD45-89D5-0C1C1AF03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B40B-CB20-1C4D-A2B7-0A1E7D621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20970-38C6-3740-9F04-121ECAD79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EB93B-AE5B-F445-AB3D-F478AD4CF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6A154-0682-6247-8AE3-DC8C5177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15C15-1CE8-6142-9657-F9A67D09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94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A7DD2-B663-9E4E-96FD-715E3AD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ECD31-16E9-7749-B65A-35D97C72B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2D476-C266-7E4F-9789-B89E7ED28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A00C3-B2C2-8848-9F86-4DE283EE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76994-170D-A648-B92F-BE87EB50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C7320-7F44-F04D-97BB-E951FF5B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0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26B4E-F255-5F40-B55E-EE29BFB1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9B3DF-9232-3346-BD08-4ACB1BBD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4AAD4-23DE-DD49-B834-769B11F1C8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00B49-53C1-6041-9F81-EF529BD29C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C2328-8FF6-1641-8046-592FBD1ED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C172E-F363-1F46-B352-84D66726E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EFE13-E331-EB44-A8FF-E8BBF688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5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DA82-BE90-0940-BE85-C0B8FB1DD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 #2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91129-B95B-2D4D-8329-75A2DE11C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4727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Wednesday 10/29/2025</a:t>
            </a:r>
          </a:p>
          <a:p>
            <a:r>
              <a:rPr lang="en-US"/>
              <a:t>William Little</a:t>
            </a:r>
          </a:p>
          <a:p>
            <a:r>
              <a:rPr lang="en-US"/>
              <a:t>–</a:t>
            </a:r>
          </a:p>
          <a:p>
            <a:r>
              <a:rPr lang="en-US"/>
              <a:t>Supplemental Instruction</a:t>
            </a:r>
          </a:p>
          <a:p>
            <a:r>
              <a:rPr lang="en-US"/>
              <a:t>Recording: n/a</a:t>
            </a:r>
          </a:p>
          <a:p>
            <a:r>
              <a:rPr lang="en-US" sz="2500">
                <a:ea typeface="Calibri" panose="020F0502020204030204"/>
                <a:cs typeface="Calibri" panose="020F0502020204030204"/>
              </a:rPr>
              <a:t>–</a:t>
            </a:r>
            <a:br>
              <a:rPr lang="en-US" sz="2500">
                <a:ea typeface="Calibri" panose="020F0502020204030204"/>
                <a:cs typeface="Calibri" panose="020F0502020204030204"/>
              </a:rPr>
            </a:br>
            <a:r>
              <a:rPr lang="en-US" sz="2500">
                <a:solidFill>
                  <a:srgbClr val="FF0000"/>
                </a:solidFill>
                <a:ea typeface="Calibri"/>
                <a:cs typeface="Calibri"/>
              </a:rPr>
              <a:t>(Achieve question numbers may </a:t>
            </a:r>
            <a:r>
              <a:rPr lang="en-US" sz="2500" i="1">
                <a:solidFill>
                  <a:srgbClr val="FF0000"/>
                </a:solidFill>
                <a:ea typeface="Calibri"/>
                <a:cs typeface="Calibri"/>
              </a:rPr>
              <a:t>not</a:t>
            </a:r>
            <a:r>
              <a:rPr lang="en-US" sz="2500">
                <a:solidFill>
                  <a:srgbClr val="FF0000"/>
                </a:solidFill>
                <a:ea typeface="Calibri"/>
                <a:cs typeface="Calibri"/>
              </a:rPr>
              <a:t> correspond to Achieve study guide)</a:t>
            </a:r>
            <a:endParaRPr lang="en-US">
              <a:solidFill>
                <a:srgbClr val="FF0000"/>
              </a:solidFill>
              <a:ea typeface="Calibri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798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B228-2529-E948-98E8-D1D8566E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/>
              <a:t>More Limit Practice</a:t>
            </a:r>
          </a:p>
        </p:txBody>
      </p:sp>
      <p:pic>
        <p:nvPicPr>
          <p:cNvPr id="6" name="Picture 5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23DDA64C-3A07-FD40-8635-6E8569B3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83" y="1345913"/>
            <a:ext cx="2326301" cy="3101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ABB0B-4067-DF46-9819-66E3454D0916}"/>
              </a:ext>
            </a:extLst>
          </p:cNvPr>
          <p:cNvSpPr txBox="1"/>
          <p:nvPr/>
        </p:nvSpPr>
        <p:spPr>
          <a:xfrm>
            <a:off x="478955" y="134591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1.)</a:t>
            </a:r>
          </a:p>
        </p:txBody>
      </p:sp>
      <p:pic>
        <p:nvPicPr>
          <p:cNvPr id="9" name="Picture 8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0E6D4C78-6BEB-5F4F-B120-CCF178BBC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629" y="1345914"/>
            <a:ext cx="5870122" cy="78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8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D92EDE-90D8-8A46-BE70-9AB37E2AB8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7994" y="1971301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/>
                  <a:t>Consider f(x)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=−4</m:t>
                    </m:r>
                  </m:oMath>
                </a14:m>
                <a:r>
                  <a:rPr lang="en-US" b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−1:</m:t>
                    </m:r>
                  </m:oMath>
                </a14:m>
                <a:endParaRPr lang="en-US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/>
                  <a:t>Identify the domain and explain your answer.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/>
                  <a:t>Determine the critical point(s).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/>
                  <a:t>Determine the intervals of monotonicity.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/>
                  <a:t>Determine local minimum(s) and maximum(s). Are they absolute?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/>
                  <a:t>Determine the intervals where f(x) is concave up and or concave down.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/>
                  <a:t>Determine the inflection point(s)</a:t>
                </a:r>
              </a:p>
              <a:p>
                <a:pPr marL="514350" indent="-514350">
                  <a:buFont typeface="+mj-lt"/>
                  <a:buAutoNum type="alphaLcParenR"/>
                </a:pPr>
                <a:endParaRPr lang="en-US"/>
              </a:p>
              <a:p>
                <a:pPr marL="514350" indent="-514350">
                  <a:buFont typeface="+mj-lt"/>
                  <a:buAutoNum type="alphaLcParenR"/>
                </a:pPr>
                <a:endParaRPr lang="en-US"/>
              </a:p>
              <a:p>
                <a:pPr marL="514350" indent="-514350">
                  <a:buFont typeface="+mj-lt"/>
                  <a:buAutoNum type="alphaLcParenR"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D92EDE-90D8-8A46-BE70-9AB37E2AB8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7994" y="1971301"/>
                <a:ext cx="10515600" cy="4351338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5BCD0F2-1A10-D248-8095-4D867545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*</a:t>
            </a:r>
            <a:r>
              <a:rPr lang="en-US"/>
              <a:t>Q3.) Analyzing Features of a Function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898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DE5D-072E-0549-BBFF-37F28761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Q3 Answers</a:t>
            </a:r>
          </a:p>
        </p:txBody>
      </p:sp>
      <p:pic>
        <p:nvPicPr>
          <p:cNvPr id="5" name="Content Placeholder 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023D52C8-D230-DE49-B4E4-71AF09473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143" y="-459921"/>
            <a:ext cx="5631460" cy="7508614"/>
          </a:xfrm>
        </p:spPr>
      </p:pic>
    </p:spTree>
    <p:extLst>
      <p:ext uri="{BB962C8B-B14F-4D97-AF65-F5344CB8AC3E}">
        <p14:creationId xmlns:p14="http://schemas.microsoft.com/office/powerpoint/2010/main" val="413183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6DE8-BE0E-DF4C-B0C9-E5B2B871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*</a:t>
            </a:r>
            <a:r>
              <a:rPr lang="en-US"/>
              <a:t>Q4.) Graphically Analyzing Features of a Function.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16BBC1-4AE4-4044-B887-420A68985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770" y="2506662"/>
            <a:ext cx="7735104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73E3FF-AADF-DC41-9249-97EF8A27D66E}"/>
              </a:ext>
            </a:extLst>
          </p:cNvPr>
          <p:cNvSpPr txBox="1"/>
          <p:nvPr/>
        </p:nvSpPr>
        <p:spPr>
          <a:xfrm>
            <a:off x="566150" y="1775509"/>
            <a:ext cx="1105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Determine the critical points (x-values only), state the value of f’(x) at those C.P’s, and mins and maxes over the interval [2, 10] for f(x).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5E10A-1B67-5D41-88E0-DC98008EF32E}"/>
              </a:ext>
            </a:extLst>
          </p:cNvPr>
          <p:cNvSpPr txBox="1"/>
          <p:nvPr/>
        </p:nvSpPr>
        <p:spPr>
          <a:xfrm>
            <a:off x="3517953" y="26552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84746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38D2-5E5B-3F44-B12D-5691DE79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Q4 Answers</a:t>
            </a:r>
          </a:p>
        </p:txBody>
      </p:sp>
      <p:pic>
        <p:nvPicPr>
          <p:cNvPr id="5" name="Content Placeholder 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5E2F8804-5734-BE45-B4DA-97C3B136D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293" y="1392738"/>
            <a:ext cx="3589447" cy="4785930"/>
          </a:xfrm>
        </p:spPr>
      </p:pic>
    </p:spTree>
    <p:extLst>
      <p:ext uri="{BB962C8B-B14F-4D97-AF65-F5344CB8AC3E}">
        <p14:creationId xmlns:p14="http://schemas.microsoft.com/office/powerpoint/2010/main" val="253186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8F214-BAE1-054E-8A90-230C2FB6F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69" y="1509742"/>
            <a:ext cx="11904261" cy="19192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3097E3-67A6-AF4E-9817-FA5058A3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*</a:t>
            </a:r>
            <a:r>
              <a:rPr lang="en-US"/>
              <a:t>Q5.) Related Rates - HW 3.10 Q4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12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8697-DD21-21BF-988F-412BC46D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Q5 Answers</a:t>
            </a:r>
          </a:p>
        </p:txBody>
      </p:sp>
      <p:pic>
        <p:nvPicPr>
          <p:cNvPr id="4" name="Content Placeholder 3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5E79BB45-9615-AA31-2A99-A0CA25E8A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1437" y="1437990"/>
            <a:ext cx="3791163" cy="505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4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1400-0E9D-2E43-AEEE-E5EF1B19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Achieve – HW 3.10 Q10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179D0-FC3E-7E4A-A3FB-759EC5A3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14" y="1936173"/>
            <a:ext cx="11446149" cy="26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27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395F-ADFC-24C2-92A1-5F4D273E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Achieve Q10 Answer</a:t>
            </a:r>
          </a:p>
        </p:txBody>
      </p:sp>
      <p:pic>
        <p:nvPicPr>
          <p:cNvPr id="4" name="Content Placeholder 3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49246411-90FD-C0D8-3265-49FE6DFE8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2761" y="-521821"/>
            <a:ext cx="5470545" cy="72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96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EC4E-80E7-BC4E-8ED8-48283D20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*</a:t>
            </a:r>
            <a:r>
              <a:rPr lang="en-US"/>
              <a:t>Q6.) Equation of the Tangent 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D1917-C4A7-B74C-9B7B-8B00E4DFA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Find the equation of the tangent line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at (2, 3).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D1917-C4A7-B74C-9B7B-8B00E4DFA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44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888D-EAEA-A24A-AB87-8F61F5A7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Q0.) </a:t>
            </a:r>
            <a:r>
              <a:rPr lang="en-US" i="1"/>
              <a:t>Math is…?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6C579-51F3-A347-A641-B0091A1CC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7839"/>
          </a:xfrm>
        </p:spPr>
        <p:txBody>
          <a:bodyPr/>
          <a:lstStyle/>
          <a:p>
            <a:r>
              <a:rPr lang="en-US"/>
              <a:t>Fill in the blank: “Math is </a:t>
            </a:r>
            <a:r>
              <a:rPr lang="en-US" u="sng"/>
              <a:t>______</a:t>
            </a:r>
            <a:r>
              <a:rPr lang="en-US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A46B5-1584-0245-8906-8400CAA7F688}"/>
              </a:ext>
            </a:extLst>
          </p:cNvPr>
          <p:cNvSpPr txBox="1"/>
          <p:nvPr/>
        </p:nvSpPr>
        <p:spPr>
          <a:xfrm>
            <a:off x="4899313" y="1825625"/>
            <a:ext cx="7845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rgbClr val="FF0000"/>
                </a:solidFill>
              </a:rPr>
              <a:t>FUN</a:t>
            </a:r>
          </a:p>
        </p:txBody>
      </p:sp>
    </p:spTree>
    <p:extLst>
      <p:ext uri="{BB962C8B-B14F-4D97-AF65-F5344CB8AC3E}">
        <p14:creationId xmlns:p14="http://schemas.microsoft.com/office/powerpoint/2010/main" val="70261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9FF0-1D40-CC45-A01A-1BA3C700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Achieve – Study Guide Q10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B91EB1-5124-B944-A2A8-A946CC59D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4524"/>
            <a:ext cx="10515600" cy="39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96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E90F-3DC3-064D-831F-C613517F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*</a:t>
            </a:r>
            <a:r>
              <a:rPr lang="en-US"/>
              <a:t>Q7.) Applications of Calculus</a:t>
            </a:r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F6FF0-F39A-3E4C-BE73-8284E52FDA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>
                    <a:solidFill>
                      <a:srgbClr val="000000"/>
                    </a:solidFill>
                    <a:latin typeface="ProximaNova" panose="02000506030000020004" pitchFamily="2" charset="0"/>
                  </a:rPr>
                  <a:t>A</a:t>
                </a:r>
                <a:r>
                  <a:rPr lang="en-US" b="0" i="0">
                    <a:solidFill>
                      <a:srgbClr val="000000"/>
                    </a:solidFill>
                    <a:effectLst/>
                    <a:latin typeface="ProximaNova" panose="02000506030000020004" pitchFamily="2" charset="0"/>
                  </a:rPr>
                  <a:t> ball is thrown vertically upwards with a velocity of 20m/s. Note that s(t)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−.3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0" i="0">
                    <a:solidFill>
                      <a:srgbClr val="000000"/>
                    </a:solidFill>
                    <a:effectLst/>
                    <a:latin typeface="ProximaNova" panose="02000506030000020004" pitchFamily="2" charset="0"/>
                  </a:rPr>
                </a:br>
                <a:r>
                  <a:rPr lang="en-US" b="0" i="0">
                    <a:solidFill>
                      <a:srgbClr val="000000"/>
                    </a:solidFill>
                    <a:effectLst/>
                    <a:latin typeface="ProximaNova" panose="02000506030000020004" pitchFamily="2" charset="0"/>
                  </a:rPr>
                  <a:t>Determine: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>
                    <a:solidFill>
                      <a:srgbClr val="000000"/>
                    </a:solidFill>
                    <a:latin typeface="ProximaNova" panose="02000506030000020004" pitchFamily="2" charset="0"/>
                  </a:rPr>
                  <a:t>The ball’s velocity over time.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>
                    <a:solidFill>
                      <a:srgbClr val="000000"/>
                    </a:solidFill>
                    <a:latin typeface="ProximaNova" panose="02000506030000020004" pitchFamily="2" charset="0"/>
                  </a:rPr>
                  <a:t>The ball’s acceleration over time.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>
                    <a:solidFill>
                      <a:srgbClr val="000000"/>
                    </a:solidFill>
                    <a:latin typeface="ProximaNova" panose="02000506030000020004" pitchFamily="2" charset="0"/>
                  </a:rPr>
                  <a:t>T</a:t>
                </a:r>
                <a:r>
                  <a:rPr lang="en-US" b="0" i="0">
                    <a:solidFill>
                      <a:srgbClr val="000000"/>
                    </a:solidFill>
                    <a:effectLst/>
                    <a:latin typeface="ProximaNova" panose="02000506030000020004" pitchFamily="2" charset="0"/>
                  </a:rPr>
                  <a:t>he maximum height to which the ball rises, and </a:t>
                </a:r>
                <a:r>
                  <a:rPr lang="en-US">
                    <a:solidFill>
                      <a:srgbClr val="000000"/>
                    </a:solidFill>
                    <a:latin typeface="ProximaNova" panose="02000506030000020004" pitchFamily="2" charset="0"/>
                  </a:rPr>
                  <a:t>the time it takes</a:t>
                </a:r>
                <a:r>
                  <a:rPr lang="en-US" b="0" i="0">
                    <a:solidFill>
                      <a:srgbClr val="000000"/>
                    </a:solidFill>
                    <a:effectLst/>
                    <a:latin typeface="ProximaNova" panose="02000506030000020004" pitchFamily="2" charset="0"/>
                  </a:rPr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>
                    <a:solidFill>
                      <a:srgbClr val="000000"/>
                    </a:solidFill>
                    <a:latin typeface="ProximaNova" panose="02000506030000020004" pitchFamily="2" charset="0"/>
                  </a:rPr>
                  <a:t>T</a:t>
                </a:r>
                <a:r>
                  <a:rPr lang="en-US" b="0" i="0">
                    <a:solidFill>
                      <a:srgbClr val="000000"/>
                    </a:solidFill>
                    <a:effectLst/>
                    <a:latin typeface="ProximaNova" panose="02000506030000020004" pitchFamily="2" charset="0"/>
                  </a:rPr>
                  <a:t>he total time it takes for the ball to return to the surface of the earth.</a:t>
                </a: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F6FF0-F39A-3E4C-BE73-8284E52FD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02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6447-61B4-154D-AD6E-51C2D588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Reminders!!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646BF-688E-5C49-8CA3-5B385C58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8055" cy="4667250"/>
          </a:xfrm>
        </p:spPr>
        <p:txBody>
          <a:bodyPr>
            <a:normAutofit fontScale="92500"/>
          </a:bodyPr>
          <a:lstStyle/>
          <a:p>
            <a:r>
              <a:rPr lang="en-US"/>
              <a:t>If you still need support, ask for help in the GroupMe so your classmates or I can assist!</a:t>
            </a:r>
          </a:p>
          <a:p>
            <a:r>
              <a:rPr lang="en-US"/>
              <a:t>If you are unable to solve a question, make sure to at least write the formulas/setup for the problem, this will help </a:t>
            </a:r>
            <a:r>
              <a:rPr lang="en-US" b="1"/>
              <a:t>maximize partial credit!</a:t>
            </a:r>
          </a:p>
          <a:p>
            <a:r>
              <a:rPr lang="en-US"/>
              <a:t>If variables are different from the norm, </a:t>
            </a:r>
            <a:r>
              <a:rPr lang="en-US" err="1"/>
              <a:t>e.g</a:t>
            </a:r>
            <a:r>
              <a:rPr lang="en-US"/>
              <a:t> t instead of x, use the original variable as given in the problem!</a:t>
            </a:r>
          </a:p>
          <a:p>
            <a:r>
              <a:rPr lang="en-US"/>
              <a:t>Make sure to include units in your answers on relevant problems! These will typically be application questions like those with related rates.</a:t>
            </a:r>
          </a:p>
          <a:p>
            <a:r>
              <a:rPr lang="en-US"/>
              <a:t>This PowerPoint contains comprehensive review material, try to </a:t>
            </a:r>
            <a:r>
              <a:rPr lang="en-US" b="1"/>
              <a:t>at least do the red-starred questions</a:t>
            </a:r>
            <a:r>
              <a:rPr lang="en-US"/>
              <a:t>! These will help you </a:t>
            </a:r>
            <a:r>
              <a:rPr lang="en-US" b="1"/>
              <a:t>prepare the most for your exam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4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E2A5-C47A-244D-B6D7-CCC4A006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Good Luck!!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8A1B-1E43-444B-8FA2-24705E1C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b="1"/>
              <a:t>Remember, Math is fun!!</a:t>
            </a:r>
          </a:p>
          <a:p>
            <a:endParaRPr lang="en-US" sz="2200" b="1"/>
          </a:p>
          <a:p>
            <a:r>
              <a:rPr lang="en-US" sz="2200" b="1"/>
              <a:t>How a certified math enjoyer smiles 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3C41DC76-5DDB-BF49-919F-BAD5DC205209}"/>
              </a:ext>
            </a:extLst>
          </p:cNvPr>
          <p:cNvCxnSpPr>
            <a:cxnSpLocks/>
          </p:cNvCxnSpPr>
          <p:nvPr/>
        </p:nvCxnSpPr>
        <p:spPr>
          <a:xfrm>
            <a:off x="862446" y="4196031"/>
            <a:ext cx="2753590" cy="374073"/>
          </a:xfrm>
          <a:prstGeom prst="curvedConnector3">
            <a:avLst>
              <a:gd name="adj1" fmla="val -3075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6C0F898-0BA8-A444-ABE7-D42D0F47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669" y="-1482844"/>
            <a:ext cx="5426701" cy="75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D95D23-5FFC-3B44-BDE6-A5E7B3096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csc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/>
                                              <m:t>π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csc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/>
                                              <m:t>π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D95D23-5FFC-3B44-BDE6-A5E7B3096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7743DC9-3FB3-9E4C-90F3-1BAF65C5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*</a:t>
            </a:r>
            <a:r>
              <a:rPr lang="en-US"/>
              <a:t>Q1.) Finding Derivatives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0E40EB-0066-044D-8076-EAEFE3463D50}"/>
              </a:ext>
            </a:extLst>
          </p:cNvPr>
          <p:cNvCxnSpPr>
            <a:cxnSpLocks/>
          </p:cNvCxnSpPr>
          <p:nvPr/>
        </p:nvCxnSpPr>
        <p:spPr>
          <a:xfrm>
            <a:off x="407157" y="559079"/>
            <a:ext cx="463947" cy="328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31A0AB-D75B-A84D-9D3B-EB0FF8E27F55}"/>
              </a:ext>
            </a:extLst>
          </p:cNvPr>
          <p:cNvSpPr txBox="1"/>
          <p:nvPr/>
        </p:nvSpPr>
        <p:spPr>
          <a:xfrm>
            <a:off x="72736" y="123402"/>
            <a:ext cx="515512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Important question, highly relevant to </a:t>
            </a:r>
            <a:r>
              <a:rPr lang="en-US" b="1">
                <a:solidFill>
                  <a:schemeClr val="accent1"/>
                </a:solidFill>
              </a:rPr>
              <a:t>exam content</a:t>
            </a:r>
            <a:r>
              <a:rPr lang="en-US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2FCCE9-AD17-AC49-AA1E-95E45C1A162F}"/>
              </a:ext>
            </a:extLst>
          </p:cNvPr>
          <p:cNvSpPr/>
          <p:nvPr/>
        </p:nvSpPr>
        <p:spPr>
          <a:xfrm>
            <a:off x="904009" y="718262"/>
            <a:ext cx="311727" cy="36288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2001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2591-910C-B049-8CA3-A32FA7FE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 Answers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6B838-DC5D-B449-B537-506AF426D61E}"/>
              </a:ext>
            </a:extLst>
          </p:cNvPr>
          <p:cNvSpPr txBox="1"/>
          <p:nvPr/>
        </p:nvSpPr>
        <p:spPr>
          <a:xfrm>
            <a:off x="547403" y="132135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1.)</a:t>
            </a:r>
          </a:p>
        </p:txBody>
      </p:sp>
      <p:pic>
        <p:nvPicPr>
          <p:cNvPr id="8" name="Picture 7" descr="A white board with blue writing on it&#10;&#10;Description automatically generated">
            <a:extLst>
              <a:ext uri="{FF2B5EF4-FFF2-40B4-BE49-F238E27FC236}">
                <a16:creationId xmlns:a16="http://schemas.microsoft.com/office/drawing/2014/main" id="{1F3B2E52-8C0A-754B-889A-34743F25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38" y="219887"/>
            <a:ext cx="2406835" cy="3209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5EE74E-4F70-3348-9A55-20F8DE33EE3B}"/>
              </a:ext>
            </a:extLst>
          </p:cNvPr>
          <p:cNvSpPr txBox="1"/>
          <p:nvPr/>
        </p:nvSpPr>
        <p:spPr>
          <a:xfrm>
            <a:off x="6490614" y="72315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2.)</a:t>
            </a:r>
          </a:p>
        </p:txBody>
      </p:sp>
      <p:pic>
        <p:nvPicPr>
          <p:cNvPr id="11" name="Picture 10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AD0139EF-E643-214A-BD48-E3B55B15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57" y="4048018"/>
            <a:ext cx="1945668" cy="2594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50B68E-8F73-1D4E-AEE3-58E0D5289F96}"/>
              </a:ext>
            </a:extLst>
          </p:cNvPr>
          <p:cNvSpPr txBox="1"/>
          <p:nvPr/>
        </p:nvSpPr>
        <p:spPr>
          <a:xfrm>
            <a:off x="623237" y="404801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D054B-6E63-3041-B70C-3A5137137E7D}"/>
              </a:ext>
            </a:extLst>
          </p:cNvPr>
          <p:cNvSpPr txBox="1"/>
          <p:nvPr/>
        </p:nvSpPr>
        <p:spPr>
          <a:xfrm>
            <a:off x="4456027" y="404801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4.)</a:t>
            </a:r>
          </a:p>
        </p:txBody>
      </p:sp>
      <p:pic>
        <p:nvPicPr>
          <p:cNvPr id="15" name="Picture 1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B72AD0CD-5127-D947-A2B9-E05CF778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047" y="3552106"/>
            <a:ext cx="3133617" cy="3305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2C8511-4298-B344-BD3A-AA77ADAFFF7B}"/>
              </a:ext>
            </a:extLst>
          </p:cNvPr>
          <p:cNvSpPr txBox="1"/>
          <p:nvPr/>
        </p:nvSpPr>
        <p:spPr>
          <a:xfrm>
            <a:off x="9257810" y="404801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5.)</a:t>
            </a:r>
          </a:p>
        </p:txBody>
      </p:sp>
      <p:pic>
        <p:nvPicPr>
          <p:cNvPr id="18" name="Picture 17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5818FD77-5263-5F47-8C10-F74A413CA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940" y="4048018"/>
            <a:ext cx="2042579" cy="27234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C1A1C-E468-1B0B-1167-816D5437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53" y="1364230"/>
            <a:ext cx="2838102" cy="206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24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6159-FB1C-B640-B694-18CF1E4E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Derivative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757312-EB14-9842-A9A3-E6BC1542FB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+7</m:t>
                        </m:r>
                      </m:sup>
                    </m:sSup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sec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fun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sup>
                    </m:sSup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17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/>
              </a:p>
              <a:p>
                <a:r>
                  <a:rPr lang="en-US"/>
                  <a:t>Does continuity imply differentiability?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757312-EB14-9842-A9A3-E6BC1542FB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03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705A-7042-1F40-A0E2-C244F894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Derivative Practice Answers</a:t>
            </a:r>
          </a:p>
        </p:txBody>
      </p:sp>
      <p:pic>
        <p:nvPicPr>
          <p:cNvPr id="5" name="Content Placeholder 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FAD30B35-D391-AC4E-8945-90CE297F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57" y="1412002"/>
            <a:ext cx="2646828" cy="3529104"/>
          </a:xfrm>
        </p:spPr>
      </p:pic>
      <p:pic>
        <p:nvPicPr>
          <p:cNvPr id="7" name="Picture 6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EEA33045-1A05-964A-A9F3-649D05D8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098" y="1412004"/>
            <a:ext cx="2646827" cy="3529103"/>
          </a:xfrm>
          <a:prstGeom prst="rect">
            <a:avLst/>
          </a:prstGeom>
        </p:spPr>
      </p:pic>
      <p:pic>
        <p:nvPicPr>
          <p:cNvPr id="9" name="Picture 8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A33D543E-2DE5-294F-B995-CE7AC7C90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1412005"/>
            <a:ext cx="2646827" cy="3529102"/>
          </a:xfrm>
          <a:prstGeom prst="rect">
            <a:avLst/>
          </a:prstGeom>
        </p:spPr>
      </p:pic>
      <p:pic>
        <p:nvPicPr>
          <p:cNvPr id="11" name="Picture 10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0014E264-83F1-1B4E-B137-2D5EF6E5E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314" y="1311901"/>
            <a:ext cx="2646827" cy="3529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8BFC4A-81C3-2A45-9BE1-11C502F8934A}"/>
              </a:ext>
            </a:extLst>
          </p:cNvPr>
          <p:cNvSpPr txBox="1"/>
          <p:nvPr/>
        </p:nvSpPr>
        <p:spPr>
          <a:xfrm>
            <a:off x="349321" y="5383658"/>
            <a:ext cx="567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5.) f(x)=|x| is nondifferentiable as f’(x) is undefined at x=0.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412AD-CA54-024E-883F-89A566CDA0AD}"/>
              </a:ext>
            </a:extLst>
          </p:cNvPr>
          <p:cNvSpPr txBox="1"/>
          <p:nvPr/>
        </p:nvSpPr>
        <p:spPr>
          <a:xfrm>
            <a:off x="349321" y="6103219"/>
            <a:ext cx="883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6.) No, take for example f(x)=|x|. f(x) is continuous everywhere but is still nondifferentiable.</a:t>
            </a:r>
          </a:p>
        </p:txBody>
      </p:sp>
    </p:spTree>
    <p:extLst>
      <p:ext uri="{BB962C8B-B14F-4D97-AF65-F5344CB8AC3E}">
        <p14:creationId xmlns:p14="http://schemas.microsoft.com/office/powerpoint/2010/main" val="180200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0F69-BB9E-CC4F-A9E2-DFE3A4AAA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*</a:t>
            </a:r>
            <a:r>
              <a:rPr lang="en-US"/>
              <a:t>Q2.) Evaluating Limits</a:t>
            </a:r>
            <a:endParaRPr lang="en-US">
              <a:solidFill>
                <a:srgbClr val="FF0000"/>
              </a:solidFill>
              <a:ea typeface="Calibri Light"/>
              <a:cs typeface="Calibri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1EE82-D544-3148-9546-B93A9C9C40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func>
                  </m:oMath>
                </a14:m>
                <a:endParaRPr lang="en-US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func>
                  </m:oMath>
                </a14:m>
                <a:endParaRPr lang="en-US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den>
                    </m:f>
                  </m:oMath>
                </a14:m>
                <a:endParaRPr lang="en-US"/>
              </a:p>
              <a:p>
                <a:pPr marL="514350" indent="-514350">
                  <a:buFont typeface="+mj-lt"/>
                  <a:buAutoNum type="arabicPeriod"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1EE82-D544-3148-9546-B93A9C9C4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15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3C98-C580-7446-AD54-224A647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Q2 </a:t>
            </a:r>
            <a:r>
              <a:rPr lang="en-US" strike="sngStrike"/>
              <a:t>Answers</a:t>
            </a:r>
          </a:p>
        </p:txBody>
      </p:sp>
      <p:pic>
        <p:nvPicPr>
          <p:cNvPr id="5" name="Picture 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ABA4A403-F006-ED43-8219-02FE8886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2082" y="2452"/>
            <a:ext cx="8763622" cy="11599583"/>
          </a:xfrm>
          <a:prstGeom prst="rect">
            <a:avLst/>
          </a:prstGeom>
        </p:spPr>
      </p:pic>
      <p:pic>
        <p:nvPicPr>
          <p:cNvPr id="7" name="Picture 6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7BF50A7B-1758-594F-A81A-20FDD39E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11" y="717479"/>
            <a:ext cx="4422699" cy="59230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B48358-4C3D-FE41-8818-87BF6DAEFD92}"/>
                  </a:ext>
                </a:extLst>
              </p:cNvPr>
              <p:cNvSpPr txBox="1"/>
              <p:nvPr/>
            </p:nvSpPr>
            <p:spPr>
              <a:xfrm>
                <a:off x="6276593" y="1479478"/>
                <a:ext cx="4567404" cy="904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3.)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apply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′.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Rule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func>
                  </m:oMath>
                </a14:m>
                <a:endParaRPr lang="en-US">
                  <a:solidFill>
                    <a:srgbClr val="FF0000"/>
                  </a:solidFill>
                </a:endParaRPr>
              </a:p>
              <a:p>
                <a:r>
                  <a:rPr lang="en-US">
                    <a:solidFill>
                      <a:srgbClr val="FF0000"/>
                    </a:solidFill>
                  </a:rPr>
                  <a:t>     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)′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)′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B48358-4C3D-FE41-8818-87BF6DAE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593" y="1479478"/>
                <a:ext cx="4567404" cy="904158"/>
              </a:xfrm>
              <a:prstGeom prst="rect">
                <a:avLst/>
              </a:prstGeom>
              <a:blipFill>
                <a:blip r:embed="rId4"/>
                <a:stretch>
                  <a:fillRect l="-1202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4B9A88B-EEB1-9648-8168-E5AA80E65EC9}"/>
              </a:ext>
            </a:extLst>
          </p:cNvPr>
          <p:cNvSpPr/>
          <p:nvPr/>
        </p:nvSpPr>
        <p:spPr>
          <a:xfrm>
            <a:off x="10507870" y="1931557"/>
            <a:ext cx="274557" cy="369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E8350731-92A9-004F-90B1-BC3DDAC84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854" y="2717822"/>
            <a:ext cx="2571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99E8-5391-1E43-A1BF-8EBC1790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/>
              <a:t>More Limit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2CB33-BA06-6448-8E37-E24C03A50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1.) </m:t>
                          </m:r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2CB33-BA06-6448-8E37-E24C03A50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4929E3E-34B4-2A4A-B8DE-A8D793E4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53" y="4471464"/>
            <a:ext cx="2316371" cy="147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5B4BC-E627-F147-9492-D11E9529C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619" y="1353013"/>
            <a:ext cx="1888086" cy="1603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95A07-870D-A34E-AEEE-2CAFAF09E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619" y="4460087"/>
            <a:ext cx="1969893" cy="10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56DBF-C221-5449-B1F7-235DAB963A22}"/>
              </a:ext>
            </a:extLst>
          </p:cNvPr>
          <p:cNvSpPr txBox="1"/>
          <p:nvPr/>
        </p:nvSpPr>
        <p:spPr>
          <a:xfrm>
            <a:off x="7889658" y="1825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2.)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AEF2A-2EF9-B744-A3F5-19D255A0B7C5}"/>
              </a:ext>
            </a:extLst>
          </p:cNvPr>
          <p:cNvSpPr txBox="1"/>
          <p:nvPr/>
        </p:nvSpPr>
        <p:spPr>
          <a:xfrm>
            <a:off x="838200" y="4978378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CAC32-8D0B-9943-A7C0-51C47C74DF15}"/>
              </a:ext>
            </a:extLst>
          </p:cNvPr>
          <p:cNvSpPr txBox="1"/>
          <p:nvPr/>
        </p:nvSpPr>
        <p:spPr>
          <a:xfrm>
            <a:off x="7732543" y="4747546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4.)</a:t>
            </a:r>
          </a:p>
        </p:txBody>
      </p:sp>
    </p:spTree>
    <p:extLst>
      <p:ext uri="{BB962C8B-B14F-4D97-AF65-F5344CB8AC3E}">
        <p14:creationId xmlns:p14="http://schemas.microsoft.com/office/powerpoint/2010/main" val="179015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16B891FE2CD44F99742C306023B60C" ma:contentTypeVersion="3" ma:contentTypeDescription="Create a new document." ma:contentTypeScope="" ma:versionID="a6064de843445d91d0cd0e3d616cca11">
  <xsd:schema xmlns:xsd="http://www.w3.org/2001/XMLSchema" xmlns:xs="http://www.w3.org/2001/XMLSchema" xmlns:p="http://schemas.microsoft.com/office/2006/metadata/properties" xmlns:ns2="39b7c426-290d-440e-9f6f-847c58112b8d" targetNamespace="http://schemas.microsoft.com/office/2006/metadata/properties" ma:root="true" ma:fieldsID="dc59996a751e60371a6b1bb160a5cc32" ns2:_="">
    <xsd:import namespace="39b7c426-290d-440e-9f6f-847c58112b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7c426-290d-440e-9f6f-847c58112b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CF7375-FF6C-47E5-B920-EB0C68C0357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F6938F7-C85B-407A-AA60-56AFD01112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5B223E-C1DB-46EC-BF6D-05E7D4FA57D3}">
  <ds:schemaRefs>
    <ds:schemaRef ds:uri="39b7c426-290d-440e-9f6f-847c58112b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Exam #2 Review</vt:lpstr>
      <vt:lpstr>Q0.) Math is…?</vt:lpstr>
      <vt:lpstr>*Q1.) Finding Derivatives</vt:lpstr>
      <vt:lpstr>Q1 Answers</vt:lpstr>
      <vt:lpstr>More Derivative Practice</vt:lpstr>
      <vt:lpstr>More Derivative Practice Answers</vt:lpstr>
      <vt:lpstr>*Q2.) Evaluating Limits</vt:lpstr>
      <vt:lpstr>Q2 Answers</vt:lpstr>
      <vt:lpstr>More Limit Practice</vt:lpstr>
      <vt:lpstr>More Limit Practice</vt:lpstr>
      <vt:lpstr>*Q3.) Analyzing Features of a Function</vt:lpstr>
      <vt:lpstr>Q3 Answers</vt:lpstr>
      <vt:lpstr>*Q4.) Graphically Analyzing Features of a Function.</vt:lpstr>
      <vt:lpstr>Q4 Answers</vt:lpstr>
      <vt:lpstr>*Q5.) Related Rates - HW 3.10 Q4</vt:lpstr>
      <vt:lpstr>Q5 Answers</vt:lpstr>
      <vt:lpstr>Achieve – HW 3.10 Q10</vt:lpstr>
      <vt:lpstr>Achieve Q10 Answer</vt:lpstr>
      <vt:lpstr>*Q6.) Equation of the Tangent Line</vt:lpstr>
      <vt:lpstr>Achieve – Study Guide Q10</vt:lpstr>
      <vt:lpstr>*Q7.) Applications of Calculus</vt:lpstr>
      <vt:lpstr>Final Reminders!!</vt:lpstr>
      <vt:lpstr>Good Luck!!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#2 Review</dc:title>
  <dc:creator>William Little</dc:creator>
  <cp:revision>1</cp:revision>
  <dcterms:created xsi:type="dcterms:W3CDTF">2024-10-30T04:26:47Z</dcterms:created>
  <dcterms:modified xsi:type="dcterms:W3CDTF">2025-10-30T11:44:18Z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0x0101001B16B891FE2CD44F99742C306023B60C</vt:lpwstr>
  </property>
</Properties>
</file>